
<file path=[Content_Types].xml><?xml version="1.0" encoding="utf-8"?>
<Types xmlns="http://schemas.openxmlformats.org/package/2006/content-types">
  <Default Extension="jpeg" ContentType="image/jpeg"/>
  <Default Extension="JPG" ContentType="image/.jpg"/>
  <Default Extension="wdp" ContentType="image/vnd.ms-photo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64" r:id="rId5"/>
    <p:sldId id="270" r:id="rId6"/>
    <p:sldId id="260" r:id="rId7"/>
    <p:sldId id="262" r:id="rId8"/>
    <p:sldId id="274" r:id="rId9"/>
    <p:sldId id="269" r:id="rId10"/>
    <p:sldId id="265" r:id="rId11"/>
    <p:sldId id="276" r:id="rId12"/>
    <p:sldId id="266" r:id="rId13"/>
    <p:sldId id="273" r:id="rId14"/>
    <p:sldId id="278" r:id="rId15"/>
    <p:sldId id="277" r:id="rId16"/>
    <p:sldId id="267" r:id="rId17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33"/>
    <a:srgbClr val="996633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2184" y="-6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42F0F3-00E6-4D59-9AE6-BFE39EB661F3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231BE5-481F-4ED5-9C9F-30A3B33E98D5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231BE5-481F-4ED5-9C9F-30A3B33E98D5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.png"/><Relationship Id="rId2" Type="http://schemas.microsoft.com/office/2007/relationships/hdphoto" Target="../media/image2.wdp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38.jpeg"/><Relationship Id="rId3" Type="http://schemas.openxmlformats.org/officeDocument/2006/relationships/image" Target="../media/image6.png"/><Relationship Id="rId2" Type="http://schemas.microsoft.com/office/2007/relationships/hdphoto" Target="../media/image5.wdp"/><Relationship Id="rId1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3" Type="http://schemas.openxmlformats.org/officeDocument/2006/relationships/image" Target="../media/image6.png"/><Relationship Id="rId2" Type="http://schemas.microsoft.com/office/2007/relationships/hdphoto" Target="../media/image5.wdp"/><Relationship Id="rId1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microsoft.com/office/2007/relationships/hdphoto" Target="../media/image46.wdp"/><Relationship Id="rId6" Type="http://schemas.openxmlformats.org/officeDocument/2006/relationships/image" Target="../media/image45.png"/><Relationship Id="rId5" Type="http://schemas.microsoft.com/office/2007/relationships/hdphoto" Target="../media/image44.wdp"/><Relationship Id="rId4" Type="http://schemas.openxmlformats.org/officeDocument/2006/relationships/image" Target="../media/image43.png"/><Relationship Id="rId3" Type="http://schemas.openxmlformats.org/officeDocument/2006/relationships/image" Target="../media/image42.jpeg"/><Relationship Id="rId2" Type="http://schemas.openxmlformats.org/officeDocument/2006/relationships/image" Target="../media/image6.png"/><Relationship Id="rId1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47.jpeg"/><Relationship Id="rId3" Type="http://schemas.openxmlformats.org/officeDocument/2006/relationships/image" Target="../media/image6.png"/><Relationship Id="rId2" Type="http://schemas.microsoft.com/office/2007/relationships/hdphoto" Target="../media/image5.wdp"/><Relationship Id="rId1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png"/><Relationship Id="rId4" Type="http://schemas.openxmlformats.org/officeDocument/2006/relationships/image" Target="../media/image48.png"/><Relationship Id="rId3" Type="http://schemas.openxmlformats.org/officeDocument/2006/relationships/image" Target="../media/image47.jpeg"/><Relationship Id="rId2" Type="http://schemas.openxmlformats.org/officeDocument/2006/relationships/image" Target="../media/image6.png"/><Relationship Id="rId1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microsoft.com/office/2007/relationships/hdphoto" Target="../media/image9.wdp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microsoft.com/office/2007/relationships/hdphoto" Target="../media/image5.wdp"/><Relationship Id="rId1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microsoft.com/office/2007/relationships/hdphoto" Target="../media/image11.wdp"/><Relationship Id="rId4" Type="http://schemas.openxmlformats.org/officeDocument/2006/relationships/image" Target="../media/image10.jpeg"/><Relationship Id="rId3" Type="http://schemas.openxmlformats.org/officeDocument/2006/relationships/image" Target="../media/image6.png"/><Relationship Id="rId2" Type="http://schemas.microsoft.com/office/2007/relationships/hdphoto" Target="../media/image5.wdp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9.png"/><Relationship Id="rId8" Type="http://schemas.microsoft.com/office/2007/relationships/hdphoto" Target="../media/image18.wdp"/><Relationship Id="rId7" Type="http://schemas.openxmlformats.org/officeDocument/2006/relationships/image" Target="../media/image17.png"/><Relationship Id="rId6" Type="http://schemas.microsoft.com/office/2007/relationships/hdphoto" Target="../media/image16.wdp"/><Relationship Id="rId5" Type="http://schemas.openxmlformats.org/officeDocument/2006/relationships/image" Target="../media/image15.png"/><Relationship Id="rId4" Type="http://schemas.microsoft.com/office/2007/relationships/hdphoto" Target="../media/image14.wdp"/><Relationship Id="rId3" Type="http://schemas.openxmlformats.org/officeDocument/2006/relationships/image" Target="../media/image13.png"/><Relationship Id="rId2" Type="http://schemas.openxmlformats.org/officeDocument/2006/relationships/image" Target="../media/image6.png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microsoft.com/office/2007/relationships/hdphoto" Target="../media/image21.wdp"/><Relationship Id="rId4" Type="http://schemas.openxmlformats.org/officeDocument/2006/relationships/image" Target="../media/image20.png"/><Relationship Id="rId3" Type="http://schemas.openxmlformats.org/officeDocument/2006/relationships/image" Target="../media/image6.png"/><Relationship Id="rId2" Type="http://schemas.microsoft.com/office/2007/relationships/hdphoto" Target="../media/image5.wdp"/><Relationship Id="rId1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28.png"/><Relationship Id="rId8" Type="http://schemas.microsoft.com/office/2007/relationships/hdphoto" Target="../media/image27.wdp"/><Relationship Id="rId7" Type="http://schemas.openxmlformats.org/officeDocument/2006/relationships/image" Target="../media/image26.png"/><Relationship Id="rId6" Type="http://schemas.microsoft.com/office/2007/relationships/hdphoto" Target="../media/image25.wdp"/><Relationship Id="rId5" Type="http://schemas.openxmlformats.org/officeDocument/2006/relationships/image" Target="../media/image24.png"/><Relationship Id="rId4" Type="http://schemas.microsoft.com/office/2007/relationships/hdphoto" Target="../media/image23.wdp"/><Relationship Id="rId3" Type="http://schemas.openxmlformats.org/officeDocument/2006/relationships/image" Target="../media/image22.png"/><Relationship Id="rId2" Type="http://schemas.openxmlformats.org/officeDocument/2006/relationships/image" Target="../media/image6.png"/><Relationship Id="rId14" Type="http://schemas.openxmlformats.org/officeDocument/2006/relationships/slideLayout" Target="../slideLayouts/slideLayout7.xml"/><Relationship Id="rId13" Type="http://schemas.microsoft.com/office/2007/relationships/hdphoto" Target="../media/image32.wdp"/><Relationship Id="rId12" Type="http://schemas.openxmlformats.org/officeDocument/2006/relationships/image" Target="../media/image31.png"/><Relationship Id="rId11" Type="http://schemas.openxmlformats.org/officeDocument/2006/relationships/image" Target="../media/image30.png"/><Relationship Id="rId10" Type="http://schemas.microsoft.com/office/2007/relationships/hdphoto" Target="../media/image29.wdp"/><Relationship Id="rId1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33.jpeg"/><Relationship Id="rId3" Type="http://schemas.openxmlformats.org/officeDocument/2006/relationships/image" Target="../media/image6.png"/><Relationship Id="rId2" Type="http://schemas.microsoft.com/office/2007/relationships/hdphoto" Target="../media/image5.wdp"/><Relationship Id="rId1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34.jpeg"/><Relationship Id="rId3" Type="http://schemas.openxmlformats.org/officeDocument/2006/relationships/image" Target="../media/image6.png"/><Relationship Id="rId2" Type="http://schemas.microsoft.com/office/2007/relationships/hdphoto" Target="../media/image5.wdp"/><Relationship Id="rId1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microsoft.com/office/2007/relationships/hdphoto" Target="../media/image37.wdp"/><Relationship Id="rId6" Type="http://schemas.openxmlformats.org/officeDocument/2006/relationships/image" Target="../media/image36.png"/><Relationship Id="rId5" Type="http://schemas.openxmlformats.org/officeDocument/2006/relationships/image" Target="../media/image34.jpeg"/><Relationship Id="rId4" Type="http://schemas.openxmlformats.org/officeDocument/2006/relationships/image" Target="../media/image35.jpeg"/><Relationship Id="rId3" Type="http://schemas.openxmlformats.org/officeDocument/2006/relationships/image" Target="../media/image6.png"/><Relationship Id="rId2" Type="http://schemas.microsoft.com/office/2007/relationships/hdphoto" Target="../media/image5.wdp"/><Relationship Id="rId1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esktop\К;азаковские\!Казаковские\depositphotos_8102382-stock-photo-framework-for-photo-page-of.jpg"/>
          <p:cNvPicPr>
            <a:picLocks noChangeAspect="1" noChangeArrowheads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64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3"/>
          <p:cNvSpPr txBox="1"/>
          <p:nvPr/>
        </p:nvSpPr>
        <p:spPr>
          <a:xfrm>
            <a:off x="2843808" y="2780928"/>
            <a:ext cx="5040560" cy="10755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" alt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/>
                <a:ea typeface="+mj-ea"/>
                <a:cs typeface="+mj-cs"/>
              </a:rPr>
              <a:t>Хәтер көндәлеге</a:t>
            </a: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/>
                <a:ea typeface="+mj-ea"/>
                <a:cs typeface="+mj-cs"/>
              </a:rPr>
              <a:t>  «</a:t>
            </a:r>
            <a:r>
              <a:rPr kumimoji="0" lang="" alt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/>
                <a:ea typeface="+mj-ea"/>
                <a:cs typeface="+mj-cs"/>
              </a:rPr>
              <a:t>Сугыштан калган хәтер..!</a:t>
            </a: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/>
                <a:ea typeface="+mj-ea"/>
                <a:cs typeface="+mj-cs"/>
              </a:rPr>
              <a:t>»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/>
              <a:ea typeface="+mj-ea"/>
              <a:cs typeface="+mj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33718" y="5401922"/>
            <a:ext cx="6660740" cy="1630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" altLang="ru-RU" sz="2000" b="1" dirty="0" smtClean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</a:rPr>
              <a:t>Ф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</a:rPr>
              <a:t>отоаль</a:t>
            </a:r>
            <a:r>
              <a:rPr lang="" altLang="ru-RU" sz="2000" b="1" dirty="0" smtClean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</a:rPr>
              <a:t>бомның максаты: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" altLang="ru-RU" sz="2000" b="1" dirty="0" smtClean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</a:rPr>
              <a:t>туганнарың турында сөйләү, </a:t>
            </a:r>
            <a:r>
              <a:rPr lang="en-US" altLang="ru-RU" sz="2000" b="1" dirty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тарихны фотосүрәтләрдә саклау мөмкинлеге</a:t>
            </a:r>
            <a:r>
              <a:rPr lang="" altLang="en-US" sz="2000" b="1" dirty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 һәм </a:t>
            </a:r>
            <a:r>
              <a:rPr lang="" altLang="ru-RU" sz="2000" b="1" dirty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</a:rPr>
              <a:t>Бөек Ватан сугышында катнашучылар турында онытмау әһәмияте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/>
                <a:ea typeface="Times New Roman" panose="02020603050405020304"/>
              </a:rPr>
              <a:t>.</a:t>
            </a:r>
            <a:endParaRPr lang="ru-RU" sz="2000" b="1" dirty="0">
              <a:solidFill>
                <a:schemeClr val="bg1"/>
              </a:solidFill>
              <a:latin typeface="Times New Roman" panose="02020603050405020304"/>
              <a:ea typeface="Times New Roman" panose="02020603050405020304"/>
            </a:endParaRP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95736" y="5401922"/>
            <a:ext cx="67687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87724" y="188640"/>
            <a:ext cx="6768752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ГАПОУ «</a:t>
            </a:r>
            <a:r>
              <a:rPr lang="" alt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Түбән Кама меди</a:t>
            </a:r>
            <a:r>
              <a:rPr lang="ru-RU" alt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цина к</a:t>
            </a:r>
            <a:r>
              <a:rPr lang="" alt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өллияте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656817" y="2984806"/>
            <a:ext cx="6697142" cy="1007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Desktop\К;азаковские\!Казаковские\depositphotos_49570839-stock-photo-old-photo-frame-with-corner.jpg"/>
          <p:cNvPicPr>
            <a:picLocks noChangeAspect="1" noChangeArrowheads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24" y="0"/>
            <a:ext cx="915973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352" y="5651854"/>
            <a:ext cx="6913563" cy="1232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79593" y="788511"/>
            <a:ext cx="7416824" cy="1476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" altLang="ru-RU" b="1" dirty="0">
                <a:latin typeface="Times New Roman" panose="02020603050405020304"/>
                <a:ea typeface="Times New Roman" panose="02020603050405020304"/>
              </a:rPr>
              <a:t>Көллияттә тарих фәннәрен</a:t>
            </a:r>
            <a:endParaRPr lang="" altLang="ru-RU" b="1" dirty="0">
              <a:latin typeface="Times New Roman" panose="02020603050405020304"/>
              <a:ea typeface="Times New Roman" panose="02020603050405020304"/>
            </a:endParaRPr>
          </a:p>
          <a:p>
            <a:r>
              <a:rPr lang="" altLang="ru-RU" b="1" dirty="0">
                <a:latin typeface="Times New Roman" panose="02020603050405020304"/>
                <a:ea typeface="Times New Roman" panose="02020603050405020304"/>
              </a:rPr>
              <a:t> укытучысыт</a:t>
            </a:r>
            <a:r>
              <a:rPr lang="ru-RU" b="1" dirty="0">
                <a:latin typeface="Times New Roman" panose="02020603050405020304"/>
                <a:ea typeface="Calibri" panose="020F0502020204030204"/>
              </a:rPr>
              <a:t>Афанасьев</a:t>
            </a:r>
            <a:r>
              <a:rPr lang="" altLang="ru-RU" b="1" dirty="0">
                <a:latin typeface="Times New Roman" panose="02020603050405020304"/>
                <a:ea typeface="Calibri" panose="020F0502020204030204"/>
              </a:rPr>
              <a:t>а</a:t>
            </a:r>
            <a:r>
              <a:rPr lang="ru-RU" b="1" dirty="0">
                <a:latin typeface="Times New Roman" panose="02020603050405020304"/>
                <a:ea typeface="Calibri" panose="020F0502020204030204"/>
              </a:rPr>
              <a:t> </a:t>
            </a:r>
            <a:r>
              <a:rPr lang="ru-RU" b="1" dirty="0" smtClean="0">
                <a:latin typeface="Times New Roman" panose="02020603050405020304"/>
                <a:ea typeface="Calibri" panose="020F0502020204030204"/>
              </a:rPr>
              <a:t>Н.Ю.,</a:t>
            </a:r>
            <a:endParaRPr lang="ru-RU" b="1" dirty="0" smtClean="0">
              <a:latin typeface="Times New Roman" panose="02020603050405020304"/>
              <a:ea typeface="Calibri" panose="020F0502020204030204"/>
            </a:endParaRPr>
          </a:p>
          <a:p>
            <a:r>
              <a:rPr lang="ru-RU" b="1" dirty="0" smtClean="0">
                <a:latin typeface="Times New Roman" panose="02020603050405020304"/>
                <a:ea typeface="Calibri" panose="020F0502020204030204"/>
              </a:rPr>
              <a:t> </a:t>
            </a:r>
            <a:r>
              <a:rPr lang="" altLang="ru-RU" b="1" dirty="0" smtClean="0">
                <a:latin typeface="Times New Roman" panose="02020603050405020304"/>
                <a:ea typeface="Calibri" panose="020F0502020204030204"/>
              </a:rPr>
              <a:t>гаиләсе тарихы</a:t>
            </a:r>
            <a:endParaRPr lang="ru-RU" b="1" dirty="0" smtClean="0">
              <a:latin typeface="Times New Roman" panose="02020603050405020304"/>
              <a:ea typeface="Calibri" panose="020F0502020204030204"/>
            </a:endParaRPr>
          </a:p>
          <a:p>
            <a:endParaRPr lang="ru-RU" b="1" i="1" dirty="0">
              <a:latin typeface="Times New Roman" panose="02020603050405020304"/>
            </a:endParaRP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28341" y="840727"/>
            <a:ext cx="4893929" cy="5107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/>
                <a:ea typeface="Calibri" panose="020F0502020204030204"/>
              </a:rPr>
              <a:t>Крассовский</a:t>
            </a:r>
            <a:endParaRPr lang="ru-RU" sz="2400" b="1" dirty="0" smtClean="0">
              <a:latin typeface="Times New Roman" panose="02020603050405020304"/>
              <a:ea typeface="Calibri" panose="020F0502020204030204"/>
            </a:endParaRPr>
          </a:p>
          <a:p>
            <a:pPr indent="450215" algn="ctr"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/>
                <a:ea typeface="Calibri" panose="020F0502020204030204"/>
              </a:rPr>
              <a:t> </a:t>
            </a:r>
            <a:r>
              <a:rPr lang="ru-RU" sz="2400" b="1" dirty="0">
                <a:latin typeface="Times New Roman" panose="02020603050405020304"/>
                <a:ea typeface="Calibri" panose="020F0502020204030204"/>
              </a:rPr>
              <a:t>Петр </a:t>
            </a:r>
            <a:r>
              <a:rPr lang="ru-RU" sz="2400" b="1" dirty="0" smtClean="0">
                <a:latin typeface="Times New Roman" panose="02020603050405020304"/>
                <a:ea typeface="Calibri" panose="020F0502020204030204"/>
              </a:rPr>
              <a:t>Семён </a:t>
            </a:r>
            <a:r>
              <a:rPr lang="" altLang="ru-RU" sz="2400" b="1" dirty="0" smtClean="0">
                <a:latin typeface="Times New Roman" panose="02020603050405020304"/>
                <a:ea typeface="Calibri" panose="020F0502020204030204"/>
              </a:rPr>
              <a:t>улы</a:t>
            </a:r>
            <a:endParaRPr lang="ru-RU" sz="2400" b="1" dirty="0" smtClean="0">
              <a:latin typeface="Times New Roman" panose="02020603050405020304"/>
              <a:ea typeface="Calibri" panose="020F0502020204030204"/>
            </a:endParaRPr>
          </a:p>
          <a:p>
            <a:pPr indent="450215" algn="just">
              <a:spcAft>
                <a:spcPts val="0"/>
              </a:spcAft>
            </a:pPr>
            <a:r>
              <a:rPr lang="ru-RU" sz="2000" b="1" dirty="0">
                <a:latin typeface="Times New Roman" panose="02020603050405020304"/>
                <a:ea typeface="Calibri" panose="020F0502020204030204"/>
              </a:rPr>
              <a:t>1895 </a:t>
            </a:r>
            <a:r>
              <a:rPr lang="" altLang="ru-RU" sz="2000" b="1" dirty="0">
                <a:latin typeface="Times New Roman" panose="02020603050405020304"/>
                <a:ea typeface="Calibri" panose="020F0502020204030204"/>
              </a:rPr>
              <a:t>нче елда</a:t>
            </a:r>
            <a:r>
              <a:rPr lang="ru-RU" sz="2000" b="1" dirty="0">
                <a:latin typeface="Times New Roman" panose="02020603050405020304"/>
                <a:ea typeface="Calibri" panose="020F0502020204030204"/>
              </a:rPr>
              <a:t> ТАССР</a:t>
            </a:r>
            <a:r>
              <a:rPr lang="" altLang="ru-RU" sz="2000" b="1" dirty="0">
                <a:latin typeface="Times New Roman" panose="02020603050405020304"/>
                <a:ea typeface="Calibri" panose="020F0502020204030204"/>
              </a:rPr>
              <a:t>ның </a:t>
            </a:r>
            <a:r>
              <a:rPr lang="ru-RU" sz="2000" b="1" dirty="0" err="1">
                <a:latin typeface="Times New Roman" panose="02020603050405020304"/>
                <a:ea typeface="Calibri" panose="020F0502020204030204"/>
                <a:sym typeface="+mn-ea"/>
              </a:rPr>
              <a:t>Столбище</a:t>
            </a:r>
            <a:r>
              <a:rPr lang="" altLang="ru-RU" sz="2000" b="1" dirty="0" err="1">
                <a:latin typeface="Times New Roman" panose="02020603050405020304"/>
                <a:ea typeface="Calibri" panose="020F0502020204030204"/>
                <a:sym typeface="+mn-ea"/>
              </a:rPr>
              <a:t> авылында туа</a:t>
            </a:r>
            <a:r>
              <a:rPr lang="ru-RU" sz="2000" b="1" dirty="0">
                <a:latin typeface="Times New Roman" panose="02020603050405020304"/>
                <a:ea typeface="Calibri" panose="020F0502020204030204"/>
              </a:rPr>
              <a:t>. </a:t>
            </a:r>
            <a:endParaRPr lang="ru-RU" sz="2000" b="1" dirty="0" smtClean="0">
              <a:latin typeface="Times New Roman" panose="02020603050405020304"/>
              <a:ea typeface="Calibri" panose="020F0502020204030204"/>
            </a:endParaRPr>
          </a:p>
          <a:p>
            <a:pPr indent="450215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/>
                <a:ea typeface="Calibri" panose="020F0502020204030204"/>
              </a:rPr>
              <a:t> </a:t>
            </a:r>
            <a:r>
              <a:rPr lang="" altLang="ru-RU" sz="2000" b="1" dirty="0">
                <a:latin typeface="Times New Roman" panose="02020603050405020304"/>
                <a:ea typeface="Calibri" panose="020F0502020204030204"/>
              </a:rPr>
              <a:t>Үзәк</a:t>
            </a:r>
            <a:r>
              <a:rPr lang="ru-RU" sz="2000" b="1" dirty="0">
                <a:latin typeface="Times New Roman" panose="02020603050405020304"/>
                <a:ea typeface="Calibri" panose="020F0502020204030204"/>
              </a:rPr>
              <a:t> фронт</a:t>
            </a:r>
            <a:r>
              <a:rPr lang="" altLang="ru-RU" sz="2000" b="1" dirty="0">
                <a:latin typeface="Times New Roman" panose="02020603050405020304"/>
                <a:ea typeface="Calibri" panose="020F0502020204030204"/>
              </a:rPr>
              <a:t>ының </a:t>
            </a:r>
            <a:r>
              <a:rPr lang="ru-RU" sz="2000" b="1" dirty="0">
                <a:latin typeface="Times New Roman" panose="02020603050405020304"/>
                <a:ea typeface="Calibri" panose="020F0502020204030204"/>
                <a:sym typeface="+mn-ea"/>
              </a:rPr>
              <a:t>артиллер</a:t>
            </a:r>
            <a:r>
              <a:rPr lang="" altLang="ru-RU" sz="2000" b="1" dirty="0">
                <a:latin typeface="Times New Roman" panose="02020603050405020304"/>
                <a:ea typeface="Calibri" panose="020F0502020204030204"/>
                <a:sym typeface="+mn-ea"/>
              </a:rPr>
              <a:t>ия</a:t>
            </a:r>
            <a:r>
              <a:rPr lang="ru-RU" sz="2000" b="1" dirty="0">
                <a:latin typeface="Times New Roman" panose="02020603050405020304"/>
                <a:ea typeface="Calibri" panose="020F0502020204030204"/>
                <a:sym typeface="+mn-ea"/>
              </a:rPr>
              <a:t> полк</a:t>
            </a:r>
            <a:r>
              <a:rPr lang="" altLang="ru-RU" sz="2000" b="1" dirty="0">
                <a:latin typeface="Times New Roman" panose="02020603050405020304"/>
                <a:ea typeface="Calibri" panose="020F0502020204030204"/>
                <a:sym typeface="+mn-ea"/>
              </a:rPr>
              <a:t>ында сугыша</a:t>
            </a:r>
            <a:r>
              <a:rPr lang="ru-RU" sz="2000" b="1" dirty="0">
                <a:latin typeface="Times New Roman" panose="02020603050405020304"/>
                <a:ea typeface="Calibri" panose="020F0502020204030204"/>
              </a:rPr>
              <a:t>, </a:t>
            </a:r>
            <a:r>
              <a:rPr lang="ru-RU" sz="2000" b="1" dirty="0" smtClean="0">
                <a:latin typeface="Times New Roman" panose="02020603050405020304"/>
                <a:ea typeface="Calibri" panose="020F0502020204030204"/>
              </a:rPr>
              <a:t> </a:t>
            </a:r>
            <a:r>
              <a:rPr lang="" altLang="ru-RU" sz="2000" b="1" dirty="0" smtClean="0">
                <a:latin typeface="Times New Roman" panose="02020603050405020304"/>
                <a:ea typeface="Calibri" panose="020F0502020204030204"/>
              </a:rPr>
              <a:t>Көнбатыш</a:t>
            </a:r>
            <a:r>
              <a:rPr lang="ru-RU" sz="2000" b="1" dirty="0" smtClean="0">
                <a:latin typeface="Times New Roman" panose="02020603050405020304"/>
                <a:ea typeface="Calibri" panose="020F0502020204030204"/>
              </a:rPr>
              <a:t> фронт</a:t>
            </a:r>
            <a:r>
              <a:rPr lang="" altLang="ru-RU" sz="2000" b="1" dirty="0" smtClean="0">
                <a:latin typeface="Times New Roman" panose="02020603050405020304"/>
                <a:ea typeface="Calibri" panose="020F0502020204030204"/>
              </a:rPr>
              <a:t>ының </a:t>
            </a:r>
            <a:r>
              <a:rPr lang="ru-RU" sz="2000" b="1" dirty="0">
                <a:latin typeface="Times New Roman" panose="02020603050405020304"/>
                <a:ea typeface="Calibri" panose="020F0502020204030204"/>
              </a:rPr>
              <a:t>909</a:t>
            </a:r>
            <a:r>
              <a:rPr lang="" altLang="ru-RU" sz="2000" b="1" dirty="0">
                <a:latin typeface="Times New Roman" panose="02020603050405020304"/>
                <a:ea typeface="Calibri" panose="020F0502020204030204"/>
              </a:rPr>
              <a:t> нчы</a:t>
            </a:r>
            <a:r>
              <a:rPr lang="ru-RU" sz="2000" b="1" dirty="0">
                <a:latin typeface="Times New Roman" panose="02020603050405020304"/>
                <a:ea typeface="Calibri" panose="020F0502020204030204"/>
              </a:rPr>
              <a:t> </a:t>
            </a:r>
            <a:r>
              <a:rPr lang="" altLang="ru-RU" sz="2000" b="1" dirty="0">
                <a:latin typeface="Times New Roman" panose="02020603050405020304"/>
                <a:ea typeface="Calibri" panose="020F0502020204030204"/>
              </a:rPr>
              <a:t>атучы</a:t>
            </a:r>
            <a:r>
              <a:rPr lang="ru-RU" sz="2000" b="1" dirty="0">
                <a:latin typeface="Times New Roman" panose="02020603050405020304"/>
                <a:ea typeface="Calibri" panose="020F0502020204030204"/>
              </a:rPr>
              <a:t> полк</a:t>
            </a:r>
            <a:r>
              <a:rPr lang="" altLang="ru-RU" sz="2000" b="1" dirty="0">
                <a:latin typeface="Times New Roman" panose="02020603050405020304"/>
                <a:ea typeface="Calibri" panose="020F0502020204030204"/>
              </a:rPr>
              <a:t>ында</a:t>
            </a:r>
            <a:r>
              <a:rPr lang="ru-RU" sz="2000" b="1" dirty="0">
                <a:latin typeface="Times New Roman" panose="02020603050405020304"/>
                <a:ea typeface="Calibri" panose="020F0502020204030204"/>
              </a:rPr>
              <a:t> </a:t>
            </a:r>
            <a:r>
              <a:rPr lang="ru-RU" sz="2000" b="1" dirty="0" smtClean="0">
                <a:latin typeface="Times New Roman" panose="02020603050405020304"/>
                <a:ea typeface="Calibri" panose="020F0502020204030204"/>
              </a:rPr>
              <a:t> наводчик</a:t>
            </a:r>
            <a:r>
              <a:rPr lang="" altLang="ru-RU" sz="2000" b="1" dirty="0" smtClean="0">
                <a:latin typeface="Times New Roman" panose="02020603050405020304"/>
                <a:ea typeface="Calibri" panose="020F0502020204030204"/>
              </a:rPr>
              <a:t> була</a:t>
            </a:r>
            <a:r>
              <a:rPr lang="ru-RU" sz="2000" b="1" dirty="0">
                <a:latin typeface="Times New Roman" panose="02020603050405020304"/>
                <a:ea typeface="Calibri" panose="020F0502020204030204"/>
              </a:rPr>
              <a:t>.  </a:t>
            </a:r>
            <a:r>
              <a:rPr lang="" altLang="ru-RU" sz="2000" b="1" dirty="0">
                <a:latin typeface="Times New Roman" panose="02020603050405020304"/>
                <a:ea typeface="Calibri" panose="020F0502020204030204"/>
              </a:rPr>
              <a:t>Яралана</a:t>
            </a:r>
            <a:r>
              <a:rPr lang="ru-RU" sz="2000" b="1" dirty="0" smtClean="0">
                <a:latin typeface="Times New Roman" panose="02020603050405020304"/>
                <a:ea typeface="Calibri" panose="020F0502020204030204"/>
              </a:rPr>
              <a:t>. </a:t>
            </a:r>
            <a:r>
              <a:rPr lang="" altLang="ru-RU" sz="2000" b="1" dirty="0" smtClean="0">
                <a:latin typeface="Times New Roman" panose="02020603050405020304"/>
                <a:ea typeface="Calibri" panose="020F0502020204030204"/>
              </a:rPr>
              <a:t> Дәваланганнан  соң яңадан атучы полкы белән идарә итүне ала. Кызыл армия составында Варшаваны азат итә һәм Берлинны алуда катнаша.</a:t>
            </a:r>
            <a:r>
              <a:rPr lang="ru-RU" sz="2000" b="1" dirty="0">
                <a:latin typeface="Times New Roman" panose="02020603050405020304"/>
                <a:ea typeface="Calibri" panose="020F0502020204030204"/>
              </a:rPr>
              <a:t> </a:t>
            </a:r>
            <a:endParaRPr lang="ru-RU" sz="2000" b="1" dirty="0">
              <a:latin typeface="Times New Roman" panose="02020603050405020304"/>
              <a:ea typeface="Calibri" panose="020F0502020204030204"/>
            </a:endParaRPr>
          </a:p>
          <a:p>
            <a:pPr indent="450215" algn="just">
              <a:spcAft>
                <a:spcPts val="0"/>
              </a:spcAft>
            </a:pPr>
            <a:r>
              <a:rPr lang="ru-RU" sz="2000" b="1" dirty="0">
                <a:latin typeface="Times New Roman" panose="02020603050405020304"/>
                <a:ea typeface="Calibri" panose="020F0502020204030204"/>
              </a:rPr>
              <a:t>Крассовский Петр</a:t>
            </a:r>
            <a:r>
              <a:rPr lang="" altLang="ru-RU" sz="2000" b="1" dirty="0">
                <a:latin typeface="Times New Roman" panose="02020603050405020304"/>
                <a:ea typeface="Calibri" panose="020F0502020204030204"/>
              </a:rPr>
              <a:t> </a:t>
            </a:r>
            <a:r>
              <a:rPr lang="ru-RU" sz="2000" b="1" dirty="0" smtClean="0">
                <a:latin typeface="Times New Roman" panose="02020603050405020304"/>
                <a:ea typeface="Calibri" panose="020F0502020204030204"/>
                <a:sym typeface="+mn-ea"/>
              </a:rPr>
              <a:t>Семён </a:t>
            </a:r>
            <a:r>
              <a:rPr lang="en-US" altLang="ru-RU" sz="2000" b="1" dirty="0" smtClean="0">
                <a:latin typeface="Times New Roman" panose="02020603050405020304"/>
                <a:ea typeface="Calibri" panose="020F0502020204030204"/>
                <a:sym typeface="+mn-ea"/>
              </a:rPr>
              <a:t>улы</a:t>
            </a:r>
            <a:r>
              <a:rPr lang="ru-RU" sz="2000" b="1" dirty="0">
                <a:latin typeface="Times New Roman" panose="02020603050405020304"/>
                <a:ea typeface="Calibri" panose="020F0502020204030204"/>
              </a:rPr>
              <a:t> </a:t>
            </a:r>
            <a:r>
              <a:rPr lang="ru-RU" sz="2000" b="1" dirty="0"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2000" b="1" dirty="0">
                <a:latin typeface="Times New Roman" panose="02020603050405020304"/>
              </a:rPr>
              <a:t> «Варшав</a:t>
            </a:r>
            <a:r>
              <a:rPr lang="" altLang="ru-RU" sz="2000" b="1" dirty="0">
                <a:latin typeface="Times New Roman" panose="02020603050405020304"/>
              </a:rPr>
              <a:t>аны азат итү</a:t>
            </a:r>
            <a:r>
              <a:rPr lang="ru-RU" sz="2000" b="1" dirty="0">
                <a:latin typeface="Times New Roman" panose="02020603050405020304"/>
              </a:rPr>
              <a:t>»,  «Берлин</a:t>
            </a:r>
            <a:r>
              <a:rPr lang="" altLang="ru-RU" sz="2000" b="1" dirty="0">
                <a:latin typeface="Times New Roman" panose="02020603050405020304"/>
              </a:rPr>
              <a:t>ны алу</a:t>
            </a:r>
            <a:r>
              <a:rPr lang="ru-RU" sz="2000" b="1" dirty="0">
                <a:latin typeface="Times New Roman" panose="02020603050405020304"/>
              </a:rPr>
              <a:t>»</a:t>
            </a:r>
            <a:r>
              <a:rPr lang="" altLang="ru-RU" sz="2000" b="1" dirty="0">
                <a:latin typeface="Times New Roman" panose="02020603050405020304"/>
              </a:rPr>
              <a:t> медал</a:t>
            </a:r>
            <a:r>
              <a:rPr lang="ru-RU" altLang="ru-RU" sz="2000" b="1" dirty="0">
                <a:latin typeface="Times New Roman" panose="02020603050405020304"/>
              </a:rPr>
              <a:t>ь</a:t>
            </a:r>
            <a:r>
              <a:rPr lang="" altLang="ru-RU" sz="2000" b="1" dirty="0">
                <a:latin typeface="Times New Roman" panose="02020603050405020304"/>
              </a:rPr>
              <a:t>ләре белән бүләкләнә</a:t>
            </a:r>
            <a:r>
              <a:rPr lang="ru-RU" sz="2000" b="1" dirty="0">
                <a:latin typeface="Times New Roman" panose="02020603050405020304"/>
              </a:rPr>
              <a:t>.</a:t>
            </a:r>
            <a:endParaRPr lang="ru-RU" sz="2000" b="1" dirty="0"/>
          </a:p>
          <a:p>
            <a:endParaRPr lang="ru-RU" dirty="0"/>
          </a:p>
        </p:txBody>
      </p:sp>
      <p:pic>
        <p:nvPicPr>
          <p:cNvPr id="2051" name="Picture 3" descr="D:\Desktop\К;азаковские\Крассовский Афанасьева\IMG-20220221-WA00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1" y="1988840"/>
            <a:ext cx="2747260" cy="3663014"/>
          </a:xfrm>
          <a:prstGeom prst="rect">
            <a:avLst/>
          </a:prstGeom>
          <a:noFill/>
          <a:ln>
            <a:solidFill>
              <a:srgbClr val="66663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Desktop\К;азаковские\!Казаковские\depositphotos_49570839-stock-photo-old-photo-frame-with-corner.jpg"/>
          <p:cNvPicPr>
            <a:picLocks noChangeAspect="1" noChangeArrowheads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731" y="0"/>
            <a:ext cx="915973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352" y="5445864"/>
            <a:ext cx="6913563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887" y="1551739"/>
            <a:ext cx="3404073" cy="40989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9251" y="836712"/>
            <a:ext cx="3312368" cy="242645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9251" y="3279119"/>
            <a:ext cx="3312368" cy="23910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795444"/>
            <a:ext cx="3907691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215" algn="ctr"/>
            <a:r>
              <a:rPr lang="ru-RU" sz="2400" b="1" dirty="0">
                <a:solidFill>
                  <a:prstClr val="black"/>
                </a:solidFill>
                <a:latin typeface="Times New Roman" panose="02020603050405020304"/>
                <a:ea typeface="Calibri" panose="020F0502020204030204"/>
              </a:rPr>
              <a:t>Крассовский</a:t>
            </a:r>
            <a:endParaRPr lang="ru-RU" sz="2400" b="1" dirty="0">
              <a:solidFill>
                <a:prstClr val="black"/>
              </a:solidFill>
              <a:latin typeface="Times New Roman" panose="02020603050405020304"/>
              <a:ea typeface="Calibri" panose="020F0502020204030204"/>
            </a:endParaRPr>
          </a:p>
          <a:p>
            <a:pPr lvl="0" indent="450215" algn="ctr"/>
            <a:r>
              <a:rPr lang="ru-RU" sz="2400" b="1" dirty="0">
                <a:solidFill>
                  <a:prstClr val="black"/>
                </a:solidFill>
                <a:latin typeface="Times New Roman" panose="02020603050405020304"/>
                <a:ea typeface="Calibri" panose="020F0502020204030204"/>
              </a:rPr>
              <a:t> Петр </a:t>
            </a:r>
            <a:r>
              <a:rPr lang="ru-RU" sz="2400" b="1" dirty="0" smtClean="0">
                <a:latin typeface="Times New Roman" panose="02020603050405020304"/>
                <a:ea typeface="Calibri" panose="020F0502020204030204"/>
                <a:sym typeface="+mn-ea"/>
              </a:rPr>
              <a:t>Семён </a:t>
            </a:r>
            <a:r>
              <a:rPr lang="en-US" altLang="ru-RU" sz="2400" b="1" dirty="0" smtClean="0">
                <a:latin typeface="Times New Roman" panose="02020603050405020304"/>
                <a:ea typeface="Calibri" panose="020F0502020204030204"/>
                <a:sym typeface="+mn-ea"/>
              </a:rPr>
              <a:t>улы</a:t>
            </a:r>
            <a:endParaRPr lang="ru-RU" sz="2400" b="1" dirty="0">
              <a:solidFill>
                <a:prstClr val="black"/>
              </a:solidFill>
              <a:latin typeface="Times New Roman" panose="02020603050405020304"/>
              <a:ea typeface="Calibri" panose="020F050202020403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1124744"/>
            <a:ext cx="5616624" cy="4608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 descr="D:\Desktop\К;азаковские\!Казаковские\9_may_2010 (5)-1 (1).jpg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08" t="7705" r="13795"/>
          <a:stretch>
            <a:fillRect/>
          </a:stretch>
        </p:blipFill>
        <p:spPr bwMode="auto">
          <a:xfrm>
            <a:off x="755576" y="325912"/>
            <a:ext cx="7488832" cy="6390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 rot="1696861">
            <a:off x="5619996" y="2790318"/>
            <a:ext cx="1801276" cy="25547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210" y="-171400"/>
            <a:ext cx="6913563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 descr="D:\Desktop\К;азаковские\Крассовский Афанасьева\IMG-20220221-WA001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45"/>
          <a:stretch>
            <a:fillRect/>
          </a:stretch>
        </p:blipFill>
        <p:spPr bwMode="auto">
          <a:xfrm rot="159508">
            <a:off x="5401348" y="1610671"/>
            <a:ext cx="2388272" cy="2800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89974" l="9971" r="898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289" y="3125864"/>
            <a:ext cx="1792123" cy="201810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24" b="979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7533" y="1592107"/>
            <a:ext cx="1404916" cy="1836893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4211960" y="1185991"/>
            <a:ext cx="3896878" cy="36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215" algn="ctr"/>
            <a:r>
              <a:rPr lang="ru-RU" b="1" dirty="0" smtClean="0">
                <a:solidFill>
                  <a:prstClr val="black"/>
                </a:solidFill>
                <a:latin typeface="Times New Roman" panose="02020603050405020304"/>
                <a:ea typeface="Calibri" panose="020F0502020204030204"/>
              </a:rPr>
              <a:t>Крассовский Петр </a:t>
            </a:r>
            <a:r>
              <a:rPr lang="ru-RU" b="1" dirty="0" smtClean="0">
                <a:latin typeface="Times New Roman" panose="02020603050405020304"/>
                <a:ea typeface="Calibri" panose="020F0502020204030204"/>
                <a:sym typeface="+mn-ea"/>
              </a:rPr>
              <a:t>Семён </a:t>
            </a:r>
            <a:r>
              <a:rPr lang="en-US" altLang="ru-RU" b="1" dirty="0" smtClean="0">
                <a:latin typeface="Times New Roman" panose="02020603050405020304"/>
                <a:ea typeface="Calibri" panose="020F0502020204030204"/>
                <a:sym typeface="+mn-ea"/>
              </a:rPr>
              <a:t>улы</a:t>
            </a:r>
            <a:endParaRPr lang="ru-RU" b="1" dirty="0">
              <a:solidFill>
                <a:prstClr val="black"/>
              </a:solidFill>
              <a:latin typeface="Times New Roman" panose="02020603050405020304"/>
              <a:ea typeface="Calibri" panose="020F050202020403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Desktop\К;азаковские\!Казаковские\depositphotos_49570839-stock-photo-old-photo-frame-with-corner.jpg"/>
          <p:cNvPicPr>
            <a:picLocks noChangeAspect="1" noChangeArrowheads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51" y="44450"/>
            <a:ext cx="915973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352" y="5661966"/>
            <a:ext cx="6913563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83714" y="980728"/>
            <a:ext cx="756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30438" y="642174"/>
            <a:ext cx="7467392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Көллиятнең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 педагог</a:t>
            </a:r>
            <a:r>
              <a:rPr lang="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 </a:t>
            </a:r>
            <a:endParaRPr lang="" alt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Сафина Н.А. гаиләсе тарихы</a:t>
            </a:r>
            <a:endParaRPr lang="ru-RU" dirty="0"/>
          </a:p>
        </p:txBody>
      </p:sp>
      <p:pic>
        <p:nvPicPr>
          <p:cNvPr id="1026" name="Picture 2" descr="D:\Desktop\ВР 21-22\К;азаковские\Фролов прадед Сафиной Нат.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88383"/>
            <a:ext cx="2913896" cy="3885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525456" y="1380838"/>
            <a:ext cx="5006984" cy="4215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215" algn="ctr"/>
            <a:r>
              <a:rPr lang="ru-RU" sz="2400" b="1" dirty="0" smtClean="0">
                <a:solidFill>
                  <a:prstClr val="black"/>
                </a:solidFill>
                <a:latin typeface="Times New Roman" panose="02020603050405020304"/>
                <a:ea typeface="Calibri" panose="020F0502020204030204"/>
              </a:rPr>
              <a:t>Фролов </a:t>
            </a:r>
            <a:endParaRPr lang="ru-RU" sz="2400" b="1" dirty="0" smtClean="0">
              <a:solidFill>
                <a:prstClr val="black"/>
              </a:solidFill>
              <a:latin typeface="Times New Roman" panose="02020603050405020304"/>
              <a:ea typeface="Calibri" panose="020F0502020204030204"/>
            </a:endParaRPr>
          </a:p>
          <a:p>
            <a:pPr lvl="0" indent="450215" algn="ctr"/>
            <a:r>
              <a:rPr lang="ru-RU" sz="2400" b="1" dirty="0" smtClean="0">
                <a:solidFill>
                  <a:prstClr val="black"/>
                </a:solidFill>
                <a:latin typeface="Times New Roman" panose="02020603050405020304"/>
                <a:ea typeface="Calibri" panose="020F0502020204030204"/>
              </a:rPr>
              <a:t>Алексей Афанас</a:t>
            </a:r>
            <a:r>
              <a:rPr lang="" altLang="ru-RU" sz="2400" b="1" dirty="0" smtClean="0">
                <a:solidFill>
                  <a:prstClr val="black"/>
                </a:solidFill>
                <a:latin typeface="Times New Roman" panose="02020603050405020304"/>
                <a:ea typeface="Calibri" panose="020F0502020204030204"/>
              </a:rPr>
              <a:t>ий улы</a:t>
            </a:r>
            <a:endParaRPr lang="ru-RU" sz="2400" b="1" dirty="0">
              <a:solidFill>
                <a:prstClr val="black"/>
              </a:solidFill>
              <a:latin typeface="Times New Roman" panose="02020603050405020304"/>
              <a:ea typeface="Calibri" panose="020F0502020204030204"/>
            </a:endParaRPr>
          </a:p>
          <a:p>
            <a:pPr lvl="0" indent="450215" algn="just"/>
            <a:r>
              <a:rPr lang="ru-RU" b="1" dirty="0" smtClean="0">
                <a:solidFill>
                  <a:prstClr val="black"/>
                </a:solidFill>
                <a:latin typeface="Times New Roman" panose="02020603050405020304"/>
                <a:ea typeface="Calibri" panose="020F0502020204030204"/>
              </a:rPr>
              <a:t>1910 </a:t>
            </a:r>
            <a:r>
              <a:rPr lang="" altLang="ru-RU" b="1" dirty="0" smtClean="0">
                <a:solidFill>
                  <a:prstClr val="black"/>
                </a:solidFill>
                <a:latin typeface="Times New Roman" panose="02020603050405020304"/>
                <a:ea typeface="Calibri" panose="020F0502020204030204"/>
              </a:rPr>
              <a:t>нчы елның 30 нчы мартында 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/>
                <a:ea typeface="Calibri" panose="020F0502020204030204"/>
              </a:rPr>
              <a:t>Уф</a:t>
            </a:r>
            <a:r>
              <a:rPr lang="" altLang="ru-RU" b="1" dirty="0" smtClean="0">
                <a:solidFill>
                  <a:prstClr val="black"/>
                </a:solidFill>
                <a:latin typeface="Times New Roman" panose="02020603050405020304"/>
                <a:ea typeface="Calibri" panose="020F0502020204030204"/>
              </a:rPr>
              <a:t>а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/>
                <a:ea typeface="Calibri" panose="020F0502020204030204"/>
              </a:rPr>
              <a:t>  губерни</a:t>
            </a:r>
            <a:r>
              <a:rPr lang="" altLang="ru-RU" b="1" dirty="0" smtClean="0">
                <a:solidFill>
                  <a:prstClr val="black"/>
                </a:solidFill>
                <a:latin typeface="Times New Roman" panose="02020603050405020304"/>
                <a:ea typeface="Calibri" panose="020F0502020204030204"/>
              </a:rPr>
              <a:t>ясенең </a:t>
            </a:r>
            <a:r>
              <a:rPr lang="ru-RU" b="1" dirty="0" err="1" smtClean="0">
                <a:solidFill>
                  <a:prstClr val="black"/>
                </a:solidFill>
                <a:latin typeface="Times New Roman" panose="02020603050405020304"/>
                <a:ea typeface="Calibri" panose="020F0502020204030204"/>
                <a:sym typeface="+mn-ea"/>
              </a:rPr>
              <a:t>Сухарево</a:t>
            </a:r>
            <a:r>
              <a:rPr lang="" altLang="ru-RU" b="1" dirty="0" err="1" smtClean="0">
                <a:solidFill>
                  <a:prstClr val="black"/>
                </a:solidFill>
                <a:latin typeface="Times New Roman" panose="02020603050405020304"/>
                <a:ea typeface="Calibri" panose="020F0502020204030204"/>
                <a:sym typeface="+mn-ea"/>
              </a:rPr>
              <a:t> авылында туа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/>
                <a:ea typeface="Calibri" panose="020F0502020204030204"/>
              </a:rPr>
              <a:t>. </a:t>
            </a:r>
            <a:endParaRPr lang="ru-RU" b="1" dirty="0" smtClean="0">
              <a:solidFill>
                <a:prstClr val="black"/>
              </a:solidFill>
              <a:latin typeface="Times New Roman" panose="02020603050405020304"/>
              <a:ea typeface="Calibri" panose="020F0502020204030204"/>
            </a:endParaRPr>
          </a:p>
          <a:p>
            <a:pPr lvl="0" indent="450215" algn="just"/>
            <a:r>
              <a:rPr lang="ru-RU" b="1" dirty="0" smtClean="0">
                <a:solidFill>
                  <a:prstClr val="black"/>
                </a:solidFill>
                <a:latin typeface="Times New Roman" panose="02020603050405020304"/>
                <a:ea typeface="Calibri" panose="020F0502020204030204"/>
              </a:rPr>
              <a:t>Санитар рот</a:t>
            </a:r>
            <a:r>
              <a:rPr lang="" altLang="ru-RU" b="1" dirty="0" smtClean="0">
                <a:solidFill>
                  <a:prstClr val="black"/>
                </a:solidFill>
                <a:latin typeface="Times New Roman" panose="02020603050405020304"/>
                <a:ea typeface="Calibri" panose="020F0502020204030204"/>
              </a:rPr>
              <a:t>асында хезмәт итә һәм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/>
                <a:ea typeface="Calibri" panose="020F0502020204030204"/>
              </a:rPr>
              <a:t> и </a:t>
            </a:r>
            <a:r>
              <a:rPr lang="" altLang="ru-RU" b="1" dirty="0" smtClean="0">
                <a:solidFill>
                  <a:prstClr val="black"/>
                </a:solidFill>
                <a:latin typeface="Times New Roman" panose="02020603050405020304"/>
                <a:ea typeface="Calibri" panose="020F0502020204030204"/>
              </a:rPr>
              <a:t> бүлек 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/>
                <a:ea typeface="Calibri" panose="020F0502020204030204"/>
              </a:rPr>
              <a:t>командир</a:t>
            </a:r>
            <a:r>
              <a:rPr lang="" altLang="ru-RU" b="1" dirty="0" smtClean="0">
                <a:solidFill>
                  <a:prstClr val="black"/>
                </a:solidFill>
                <a:latin typeface="Times New Roman" panose="02020603050405020304"/>
                <a:ea typeface="Calibri" panose="020F0502020204030204"/>
              </a:rPr>
              <a:t>ы була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/>
                <a:ea typeface="Calibri" panose="020F0502020204030204"/>
              </a:rPr>
              <a:t>.</a:t>
            </a:r>
            <a:endParaRPr lang="ru-RU" b="1" dirty="0" smtClean="0">
              <a:solidFill>
                <a:prstClr val="black"/>
              </a:solidFill>
              <a:latin typeface="Times New Roman" panose="02020603050405020304"/>
              <a:ea typeface="Calibri" panose="020F0502020204030204"/>
            </a:endParaRPr>
          </a:p>
          <a:p>
            <a:pPr lvl="0" indent="450215" algn="just"/>
            <a:r>
              <a:rPr lang="" altLang="ru-RU" b="1" dirty="0" smtClean="0">
                <a:solidFill>
                  <a:prstClr val="black"/>
                </a:solidFill>
                <a:latin typeface="Times New Roman" panose="02020603050405020304"/>
                <a:ea typeface="Calibri" panose="020F0502020204030204"/>
              </a:rPr>
              <a:t>Хезмәт дәверендә ике тапкыр контузияләнә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/>
                <a:ea typeface="Calibri" panose="020F0502020204030204"/>
              </a:rPr>
              <a:t>.1945</a:t>
            </a:r>
            <a:r>
              <a:rPr lang="" altLang="ru-RU" b="1" dirty="0" smtClean="0">
                <a:solidFill>
                  <a:prstClr val="black"/>
                </a:solidFill>
                <a:latin typeface="Times New Roman" panose="02020603050405020304"/>
                <a:ea typeface="Calibri" panose="020F0502020204030204"/>
              </a:rPr>
              <a:t> нче елның 24 декабрендә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/>
                <a:ea typeface="Calibri" panose="020F0502020204030204"/>
              </a:rPr>
              <a:t> Алексей Афанас</a:t>
            </a:r>
            <a:r>
              <a:rPr lang="" altLang="ru-RU" b="1" dirty="0" smtClean="0">
                <a:solidFill>
                  <a:prstClr val="black"/>
                </a:solidFill>
                <a:latin typeface="Times New Roman" panose="02020603050405020304"/>
                <a:ea typeface="Calibri" panose="020F0502020204030204"/>
              </a:rPr>
              <a:t>ий улы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" altLang="ru-RU" b="1" dirty="0" smtClean="0">
                <a:solidFill>
                  <a:prstClr val="black"/>
                </a:solidFill>
                <a:latin typeface="Times New Roman" panose="02020603050405020304"/>
                <a:ea typeface="Calibri" panose="020F0502020204030204"/>
              </a:rPr>
              <a:t>сугыштан кайта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/>
                <a:ea typeface="Calibri" panose="020F0502020204030204"/>
              </a:rPr>
              <a:t>.</a:t>
            </a:r>
            <a:endParaRPr lang="ru-RU" b="1" dirty="0" smtClean="0">
              <a:solidFill>
                <a:prstClr val="black"/>
              </a:solidFill>
              <a:latin typeface="Times New Roman" panose="02020603050405020304"/>
              <a:ea typeface="Calibri" panose="020F0502020204030204"/>
            </a:endParaRPr>
          </a:p>
          <a:p>
            <a:pPr lvl="0" indent="450215" algn="just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«</a:t>
            </a:r>
            <a:r>
              <a:rPr lang="en-US" alt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Герм</a:t>
            </a:r>
            <a:r>
              <a:rPr lang="ru-RU" alt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ан</a:t>
            </a:r>
            <a:r>
              <a:rPr lang="en-US" alt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ияне җиңү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»,  « Кенигсберг</a:t>
            </a:r>
            <a:r>
              <a:rPr lang="en-US" alt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ка һөҗүм итү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»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" altLang="en-US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БВСның җиңүенә ХХ</a:t>
            </a:r>
            <a:r>
              <a:rPr lang="ru-RU" altLang="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" alt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altLang="en-US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БВСның җиңүенә </a:t>
            </a:r>
            <a:r>
              <a:rPr lang="" altLang="en-US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40</a:t>
            </a:r>
            <a:r>
              <a:rPr lang="ru-RU" altLang="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»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« СССР</a:t>
            </a:r>
            <a:r>
              <a:rPr lang="" alt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ның Югары көчләрен</a:t>
            </a:r>
            <a:r>
              <a:rPr lang="" alt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 50 ел</a:t>
            </a:r>
            <a:r>
              <a:rPr lang="ru-RU" alt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" alt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медал</a:t>
            </a:r>
            <a:r>
              <a:rPr lang="ru-RU" altLang="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r>
              <a:rPr lang="" alt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ләре белән бүләкләнә</a:t>
            </a:r>
            <a:r>
              <a:rPr lang="ru-RU" altLang="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" sz="2000" b="1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1124744"/>
            <a:ext cx="5616624" cy="4608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 descr="D:\Desktop\К;азаковские\!Казаковские\9_may_2010 (5)-1 (1).jpg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08" t="7705" r="13795"/>
          <a:stretch>
            <a:fillRect/>
          </a:stretch>
        </p:blipFill>
        <p:spPr bwMode="auto">
          <a:xfrm>
            <a:off x="755576" y="325912"/>
            <a:ext cx="7488832" cy="6390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 rot="1696861">
            <a:off x="5619996" y="2790318"/>
            <a:ext cx="1801276" cy="25547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210" y="-171400"/>
            <a:ext cx="6913563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4069767" y="1185991"/>
            <a:ext cx="3896878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215" algn="ctr"/>
            <a:r>
              <a:rPr lang="ru-RU" b="1" dirty="0" smtClean="0">
                <a:solidFill>
                  <a:prstClr val="black"/>
                </a:solidFill>
                <a:latin typeface="Times New Roman" panose="02020603050405020304"/>
                <a:ea typeface="Calibri" panose="020F0502020204030204"/>
              </a:rPr>
              <a:t>Фролов Алексей</a:t>
            </a:r>
            <a:endParaRPr lang="ru-RU" b="1" dirty="0" smtClean="0">
              <a:solidFill>
                <a:prstClr val="black"/>
              </a:solidFill>
              <a:latin typeface="Times New Roman" panose="02020603050405020304"/>
              <a:ea typeface="Calibri" panose="020F0502020204030204"/>
            </a:endParaRPr>
          </a:p>
          <a:p>
            <a:pPr lvl="0" indent="450215" algn="ctr"/>
            <a:r>
              <a:rPr lang="ru-RU" b="1" dirty="0" smtClean="0">
                <a:solidFill>
                  <a:prstClr val="black"/>
                </a:solidFill>
                <a:latin typeface="Times New Roman" panose="02020603050405020304"/>
                <a:ea typeface="Calibri" panose="020F0502020204030204"/>
              </a:rPr>
              <a:t> Афанасий улы</a:t>
            </a:r>
            <a:endParaRPr lang="ru-RU" b="1" dirty="0">
              <a:solidFill>
                <a:prstClr val="black"/>
              </a:solidFill>
              <a:latin typeface="Times New Roman" panose="02020603050405020304"/>
              <a:ea typeface="Calibri" panose="020F0502020204030204"/>
            </a:endParaRPr>
          </a:p>
        </p:txBody>
      </p:sp>
      <p:pic>
        <p:nvPicPr>
          <p:cNvPr id="11" name="Picture 2" descr="D:\Desktop\ВР 21-22\К;азаковские\Фролов прадед Сафиной Нат.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74" t="7710" r="22662" b="32667"/>
          <a:stretch>
            <a:fillRect/>
          </a:stretch>
        </p:blipFill>
        <p:spPr bwMode="auto">
          <a:xfrm>
            <a:off x="5427862" y="1773198"/>
            <a:ext cx="1989855" cy="25123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5" y="1586587"/>
            <a:ext cx="1719790" cy="2030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3530">
            <a:off x="1484803" y="3087243"/>
            <a:ext cx="1742848" cy="1712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 descr="https://cdn.moypolk.ru/static/resize/w800/soldiers/awards/2020/05/05/a398310481848e7041ee760ac7856ef9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89"/>
          <a:stretch>
            <a:fillRect/>
          </a:stretch>
        </p:blipFill>
        <p:spPr bwMode="auto">
          <a:xfrm>
            <a:off x="5355311" y="3943610"/>
            <a:ext cx="2226396" cy="14876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Desktop\К;азаковские\!Казаковские\depositphotos_49570839-stock-photo-old-photo-frame-with-corner.jpg"/>
          <p:cNvPicPr>
            <a:picLocks noChangeAspect="1" noChangeArrowheads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731" y="-175739"/>
            <a:ext cx="915973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352" y="5445864"/>
            <a:ext cx="6913563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85699" y="404664"/>
            <a:ext cx="6552728" cy="1799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 fontAlgn="base">
              <a:spcAft>
                <a:spcPts val="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9031</a:t>
            </a:r>
            <a:r>
              <a:rPr lang="" alt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нче төркем шәкерте</a:t>
            </a:r>
            <a:endParaRPr lang="" altLang="ru-RU" sz="24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/>
              <a:cs typeface="Times New Roman" panose="02020603050405020304" pitchFamily="18" charset="0"/>
            </a:endParaRPr>
          </a:p>
          <a:p>
            <a:pPr indent="449580" algn="ctr" fontAlgn="base">
              <a:spcAft>
                <a:spcPts val="0"/>
              </a:spcAft>
            </a:pPr>
            <a:r>
              <a:rPr lang="" alt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 Ямукова Регинаның гаилә тарихы</a:t>
            </a:r>
            <a:endParaRPr lang="ru-RU" sz="24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/>
              <a:cs typeface="Times New Roman" panose="02020603050405020304" pitchFamily="18" charset="0"/>
            </a:endParaRPr>
          </a:p>
          <a:p>
            <a:pPr indent="449580" algn="ctr" fontAlgn="base">
              <a:spcAft>
                <a:spcPts val="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 (2021-2025</a:t>
            </a:r>
            <a:r>
              <a:rPr lang="" alt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 нче уку еллары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)</a:t>
            </a:r>
            <a:endParaRPr lang="ru-RU" sz="24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/>
              <a:cs typeface="Times New Roman" panose="02020603050405020304" pitchFamily="18" charset="0"/>
            </a:endParaRPr>
          </a:p>
          <a:p>
            <a:pPr indent="449580" algn="just" fontAlgn="base">
              <a:lnSpc>
                <a:spcPct val="150000"/>
              </a:lnSpc>
              <a:spcAft>
                <a:spcPts val="0"/>
              </a:spcAft>
            </a:pPr>
            <a:endParaRPr lang="ru-RU" sz="1400" b="1" dirty="0">
              <a:ea typeface="Times New Roman" panose="02020603050405020304"/>
              <a:cs typeface="Times New Roman" panose="02020603050405020304"/>
            </a:endParaRPr>
          </a:p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699" y="1780327"/>
            <a:ext cx="2282164" cy="28094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746" y="1678881"/>
            <a:ext cx="2209726" cy="30123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88898" y="4785633"/>
            <a:ext cx="3663315" cy="5530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449580" algn="just" fontAlgn="base">
              <a:lnSpc>
                <a:spcPct val="150000"/>
              </a:lnSpc>
            </a:pP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Ямуков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 Павел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Пимул</a:t>
            </a:r>
            <a:r>
              <a:rPr lang="" alt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 улы</a:t>
            </a:r>
            <a:endParaRPr lang="" altLang="ru-RU" sz="2000" b="1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64134" y="4922658"/>
            <a:ext cx="3968307" cy="721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580" algn="just" fontAlgn="base"/>
            <a:r>
              <a:rPr lang="ru-RU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Ямуков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Платон </a:t>
            </a:r>
            <a:r>
              <a:rPr lang="ru-RU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Пимул</a:t>
            </a:r>
            <a:r>
              <a:rPr lang="" altLang="ru-RU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улы</a:t>
            </a:r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449580" algn="just" fontAlgn="base">
              <a:lnSpc>
                <a:spcPct val="150000"/>
              </a:lnSpc>
            </a:pPr>
            <a:endParaRPr lang="ru-RU" sz="1400" b="1" dirty="0">
              <a:solidFill>
                <a:prstClr val="black"/>
              </a:solidFill>
              <a:ea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Desktop\К;азаковские\!Казаковские\depositphotos_49570839-stock-photo-old-photo-frame-with-corner.jpg"/>
          <p:cNvPicPr>
            <a:picLocks noChangeAspect="1" noChangeArrowheads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731" y="0"/>
            <a:ext cx="915973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352" y="5445864"/>
            <a:ext cx="6913563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625970" y="668456"/>
            <a:ext cx="4834066" cy="48926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 fontAlgn="base">
              <a:spcAft>
                <a:spcPts val="0"/>
              </a:spcAft>
            </a:pPr>
            <a:r>
              <a:rPr lang="ru-RU" sz="2400" b="1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Ямуков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endParaRPr lang="ru-RU" sz="2400" b="1" dirty="0" smtClean="0">
              <a:solidFill>
                <a:srgbClr val="000000"/>
              </a:solidFill>
              <a:latin typeface="Times New Roman" panose="02020603050405020304"/>
              <a:ea typeface="Times New Roman" panose="02020603050405020304"/>
            </a:endParaRPr>
          </a:p>
          <a:p>
            <a:pPr indent="449580" algn="ctr" fontAlgn="base">
              <a:spcAft>
                <a:spcPts val="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Павел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Пимул</a:t>
            </a:r>
            <a:r>
              <a:rPr lang="" altLang="ru-RU" sz="2400" b="1" dirty="0" err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улы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endParaRPr lang="ru-RU" sz="2400" b="1" dirty="0" smtClean="0">
              <a:solidFill>
                <a:srgbClr val="000000"/>
              </a:solidFill>
              <a:latin typeface="Times New Roman" panose="02020603050405020304"/>
              <a:ea typeface="Times New Roman" panose="02020603050405020304"/>
            </a:endParaRPr>
          </a:p>
          <a:p>
            <a:pPr indent="449580" algn="ctr" fontAlgn="base">
              <a:spcAft>
                <a:spcPts val="0"/>
              </a:spcAft>
            </a:pPr>
            <a:endParaRPr lang="ru-RU" sz="2400" b="1" dirty="0">
              <a:solidFill>
                <a:srgbClr val="000000"/>
              </a:solidFill>
              <a:latin typeface="Times New Roman" panose="02020603050405020304"/>
              <a:ea typeface="Times New Roman" panose="02020603050405020304"/>
            </a:endParaRPr>
          </a:p>
          <a:p>
            <a:pPr indent="449580" algn="just" fontAlgn="base"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1892</a:t>
            </a:r>
            <a:r>
              <a:rPr lang="" altLang="ru-RU" sz="2000" b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нче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" altLang="ru-RU" sz="2000" b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елда Ерепкино авылында туа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.</a:t>
            </a:r>
            <a:r>
              <a:rPr lang="" altLang="ru-RU" sz="2000" b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1942</a:t>
            </a:r>
            <a:r>
              <a:rPr lang="" altLang="ru-RU" sz="2000" b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нче елда фронтка алына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. Участник трех войн. </a:t>
            </a:r>
            <a:r>
              <a:rPr lang="" altLang="ru-RU" sz="2000" b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Хәрби исеме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: Рядовой, </a:t>
            </a:r>
            <a:r>
              <a:rPr lang="" altLang="ru-RU" sz="2000" b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атучы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. Орлов</a:t>
            </a:r>
            <a:r>
              <a:rPr lang="" altLang="ru-RU" sz="2000" b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юнәлешендәге 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I</a:t>
            </a:r>
            <a:r>
              <a:rPr lang="" altLang="ru-RU" sz="2000" b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 белорусс фронтының үзәк фронтында сугышкан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.</a:t>
            </a:r>
            <a:r>
              <a:rPr lang="" altLang="ru-RU" sz="2000" b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Бөек Ватан сугышында Варшаваны азат итүдә һәм Берлинны алуда катнашкан өчен </a:t>
            </a:r>
            <a:r>
              <a:rPr lang="ru-RU" altLang="" sz="2000" b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«</a:t>
            </a:r>
            <a:r>
              <a:rPr lang="" altLang="ru-RU" sz="2000" b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Германияне җиңү </a:t>
            </a:r>
            <a:r>
              <a:rPr lang="ru-RU" altLang="" sz="2000" b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»</a:t>
            </a:r>
            <a:r>
              <a:rPr lang="" altLang="ru-RU" sz="2000" b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, </a:t>
            </a:r>
            <a:r>
              <a:rPr lang="ru-RU" altLang="" sz="2000" b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«</a:t>
            </a:r>
            <a:r>
              <a:rPr lang="" altLang="ru-RU" sz="2000" b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Сугыш кырында күрсәткән хезмәте</a:t>
            </a:r>
            <a:r>
              <a:rPr lang="ru-RU" altLang="" sz="2000" b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»</a:t>
            </a:r>
            <a:r>
              <a:rPr lang="" altLang="ru-RU" sz="2000" b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, </a:t>
            </a:r>
            <a:r>
              <a:rPr lang="ru-RU" altLang="" sz="2000" b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«</a:t>
            </a:r>
            <a:r>
              <a:rPr lang="" altLang="ru-RU" sz="2000" b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1941-1945 ел Бөек Ватан сугышындагы  данлы хезмәте өчен</a:t>
            </a:r>
            <a:r>
              <a:rPr lang="ru-RU" altLang="" sz="2000" b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»</a:t>
            </a:r>
            <a:r>
              <a:rPr lang="" altLang="ru-RU" sz="2000" b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 медал</a:t>
            </a:r>
            <a:r>
              <a:rPr lang="ru-RU" altLang="ru-RU" sz="2000" b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ьл</a:t>
            </a:r>
            <a:r>
              <a:rPr lang="" altLang="ru-RU" sz="2000" b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әр</a:t>
            </a:r>
            <a:r>
              <a:rPr lang="ru-RU" altLang="" sz="2000" b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е</a:t>
            </a:r>
            <a:r>
              <a:rPr lang="" altLang="ru-RU" sz="2000" b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белән бүләкләнә.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 </a:t>
            </a: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326" t="2020" r="6977" b="3922"/>
          <a:stretch>
            <a:fillRect/>
          </a:stretch>
        </p:blipFill>
        <p:spPr bwMode="auto">
          <a:xfrm>
            <a:off x="690828" y="1556791"/>
            <a:ext cx="2870393" cy="3530591"/>
          </a:xfrm>
          <a:prstGeom prst="rect">
            <a:avLst/>
          </a:prstGeom>
          <a:noFill/>
          <a:ln w="9525">
            <a:solidFill>
              <a:srgbClr val="666633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1124744"/>
            <a:ext cx="5616624" cy="4608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 descr="D:\Desktop\К;азаковские\!Казаковские\9_may_2010 (5)-1 (1).jpg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08" t="7705" r="13795"/>
          <a:stretch>
            <a:fillRect/>
          </a:stretch>
        </p:blipFill>
        <p:spPr bwMode="auto">
          <a:xfrm>
            <a:off x="755576" y="325912"/>
            <a:ext cx="7488832" cy="6390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210" y="-171400"/>
            <a:ext cx="6913563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27539" r="718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677" t="47506" r="31169" b="3884"/>
          <a:stretch>
            <a:fillRect/>
          </a:stretch>
        </p:blipFill>
        <p:spPr bwMode="auto">
          <a:xfrm rot="190805">
            <a:off x="1265192" y="1525448"/>
            <a:ext cx="1696204" cy="1664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21429" r="7608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194" r="21088"/>
          <a:stretch>
            <a:fillRect/>
          </a:stretch>
        </p:blipFill>
        <p:spPr bwMode="auto">
          <a:xfrm rot="153324">
            <a:off x="1975792" y="3181186"/>
            <a:ext cx="1592545" cy="187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8194" b="91250" l="63229" r="972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772" t="31430" r="4548" b="20892"/>
          <a:stretch>
            <a:fillRect/>
          </a:stretch>
        </p:blipFill>
        <p:spPr bwMode="auto">
          <a:xfrm>
            <a:off x="2772066" y="1636768"/>
            <a:ext cx="1367886" cy="1543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858167"/>
            <a:ext cx="2526610" cy="3107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4355976" y="1359504"/>
            <a:ext cx="3600797" cy="506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580" algn="just" fontAlgn="base">
              <a:lnSpc>
                <a:spcPct val="150000"/>
              </a:lnSpc>
            </a:pP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Ямуков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 Павел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Пимул</a:t>
            </a:r>
            <a:r>
              <a:rPr lang="" alt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 улы</a:t>
            </a:r>
            <a:endParaRPr lang="" altLang="ru-RU" b="1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Desktop\К;азаковские\!Казаковские\depositphotos_49570839-stock-photo-old-photo-frame-with-corner.jpg"/>
          <p:cNvPicPr>
            <a:picLocks noChangeAspect="1" noChangeArrowheads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731" y="0"/>
            <a:ext cx="915973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392" y="5407501"/>
            <a:ext cx="6913563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83714" y="980728"/>
            <a:ext cx="756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86710" y="705177"/>
            <a:ext cx="5037210" cy="5015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Ямуков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Платон </a:t>
            </a:r>
            <a:r>
              <a:rPr lang="ru-RU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Пимул</a:t>
            </a:r>
            <a:r>
              <a:rPr lang="" altLang="ru-RU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улы</a:t>
            </a: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" alt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1920 нче елда туа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1940 </a:t>
            </a:r>
            <a:r>
              <a:rPr lang="" alt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нчы елда фрорнтка алына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" alt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Башта Ерак Көнчыгыш, ә 1941 нче елдан Ленинград фронтының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38-</a:t>
            </a:r>
            <a:r>
              <a:rPr lang="" alt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атучы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полк</a:t>
            </a:r>
            <a:r>
              <a:rPr lang="" alt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ында сугыша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" alt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Атлы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разведчик. 1942</a:t>
            </a:r>
            <a:r>
              <a:rPr lang="" alt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нче елдан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Волхов</a:t>
            </a:r>
            <a:r>
              <a:rPr lang="" altLang="ru-RU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фронтының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65</a:t>
            </a:r>
            <a:r>
              <a:rPr lang="" alt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нче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дивизи</a:t>
            </a:r>
            <a:r>
              <a:rPr lang="" alt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разведка</a:t>
            </a:r>
            <a:r>
              <a:rPr lang="" alt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сында сугыша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Кенигсберг</a:t>
            </a:r>
            <a:r>
              <a:rPr lang="" alt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кинәт һөҗүмләү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Япон</a:t>
            </a:r>
            <a:r>
              <a:rPr lang="" alt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ия белән сугыш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1945 </a:t>
            </a:r>
            <a:r>
              <a:rPr lang="en-US" alt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нче елд</a:t>
            </a:r>
            <a:r>
              <a:rPr lang="" alt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а д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емобилиз</a:t>
            </a:r>
            <a:r>
              <a:rPr lang="" alt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alt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ция</a:t>
            </a:r>
            <a:r>
              <a:rPr lang="" alt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ләнә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" alt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Сугыштан соң терлекче булып эшли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1983 </a:t>
            </a:r>
            <a:r>
              <a:rPr lang="" alt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нче елда вафат була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" alt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Гермияне җиңү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«Ленинград</a:t>
            </a:r>
            <a:r>
              <a:rPr lang="" alt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оборонасы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 Кенигсберг</a:t>
            </a:r>
            <a:r>
              <a:rPr lang="" alt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һөҗүм итү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«Япони</a:t>
            </a:r>
            <a:r>
              <a:rPr lang="" alt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яне җиңү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en-US" altLang="ru-RU" b="1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1941-1945 ел Бөек Ватан сугышындагы  данлы хезмәте өчен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" alt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дигән медал</a:t>
            </a:r>
            <a:r>
              <a:rPr lang="ru-RU" altLang="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r>
              <a:rPr lang="" alt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ләр белән бүләкләнә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83714" y="1380838"/>
            <a:ext cx="2602996" cy="354850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1124744"/>
            <a:ext cx="5616624" cy="4608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 descr="D:\Desktop\К;азаковские\!Казаковские\9_may_2010 (5)-1 (1).jpg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08" t="7705" r="13795"/>
          <a:stretch>
            <a:fillRect/>
          </a:stretch>
        </p:blipFill>
        <p:spPr bwMode="auto">
          <a:xfrm>
            <a:off x="755576" y="296176"/>
            <a:ext cx="7488832" cy="6390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210" y="-171400"/>
            <a:ext cx="6913563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556" b="80278" l="63542" r="9697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972" t="31430" r="4548" b="20892"/>
          <a:stretch>
            <a:fillRect/>
          </a:stretch>
        </p:blipFill>
        <p:spPr bwMode="auto">
          <a:xfrm>
            <a:off x="1718640" y="1378697"/>
            <a:ext cx="2149584" cy="1360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2739654"/>
            <a:ext cx="2062749" cy="137516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9328" b="100000" l="0" r="5164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23" t="52062" r="50000"/>
          <a:stretch>
            <a:fillRect/>
          </a:stretch>
        </p:blipFill>
        <p:spPr>
          <a:xfrm>
            <a:off x="2575560" y="2764414"/>
            <a:ext cx="1471278" cy="14418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600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970" t="45809" r="29654"/>
          <a:stretch>
            <a:fillRect/>
          </a:stretch>
        </p:blipFill>
        <p:spPr>
          <a:xfrm>
            <a:off x="1718640" y="1422508"/>
            <a:ext cx="1146480" cy="1317146"/>
          </a:xfrm>
          <a:prstGeom prst="rect">
            <a:avLst/>
          </a:prstGeom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905" y="1563497"/>
            <a:ext cx="2520280" cy="3430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21429" r="722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194" r="21088"/>
          <a:stretch>
            <a:fillRect/>
          </a:stretch>
        </p:blipFill>
        <p:spPr bwMode="auto">
          <a:xfrm>
            <a:off x="3868224" y="1736031"/>
            <a:ext cx="1254816" cy="1477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Текстовое поле 6"/>
          <p:cNvSpPr txBox="1"/>
          <p:nvPr/>
        </p:nvSpPr>
        <p:spPr>
          <a:xfrm>
            <a:off x="4932680" y="1195070"/>
            <a:ext cx="28797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" altLang="ru-RU"/>
              <a:t>Ямуков Платон Пимул улы</a:t>
            </a:r>
            <a:endParaRPr lang="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Desktop\К;азаковские\!Казаковские\depositphotos_49570839-stock-photo-old-photo-frame-with-corner.jpg"/>
          <p:cNvPicPr>
            <a:picLocks noChangeAspect="1" noChangeArrowheads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731" y="0"/>
            <a:ext cx="915973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032" y="5419725"/>
            <a:ext cx="6913563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83714" y="980728"/>
            <a:ext cx="756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69522" y="642174"/>
            <a:ext cx="7467392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Курмаев</a:t>
            </a:r>
            <a:r>
              <a:rPr lang="" alt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Милен</a:t>
            </a:r>
            <a:r>
              <a:rPr lang="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аның </a:t>
            </a:r>
            <a:endParaRPr lang="" alt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гаилә тарихы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(2022-2026</a:t>
            </a:r>
            <a:r>
              <a:rPr lang="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нче уку еллары)</a:t>
            </a:r>
            <a:endParaRPr lang="" alt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 descr="https://sun9-72.userapi.com/impg/b8_IIBOPB-q5-LEJHr5R7smDr3jOh9IL_9h_ng/ut2FetG3g4U.jpg?size=785x1080&amp;quality=96&amp;sign=d14f3668c4651996425afcfdb0421772&amp;type=album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83" t="2096" r="28434" b="60481"/>
          <a:stretch>
            <a:fillRect/>
          </a:stretch>
        </p:blipFill>
        <p:spPr bwMode="auto">
          <a:xfrm flipH="1">
            <a:off x="3328576" y="1908358"/>
            <a:ext cx="2276473" cy="3118146"/>
          </a:xfrm>
          <a:prstGeom prst="rect">
            <a:avLst/>
          </a:prstGeom>
          <a:noFill/>
          <a:ln>
            <a:solidFill>
              <a:srgbClr val="666633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2946772" y="5026504"/>
            <a:ext cx="2949575" cy="706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Курмаев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Серафим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Леонт</a:t>
            </a:r>
            <a:r>
              <a:rPr lang="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ий улы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Desktop\К;азаковские\!Казаковские\depositphotos_49570839-stock-photo-old-photo-frame-with-corner.jpg"/>
          <p:cNvPicPr>
            <a:picLocks noChangeAspect="1" noChangeArrowheads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731" y="0"/>
            <a:ext cx="915973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352" y="5445864"/>
            <a:ext cx="6913563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 descr="https://sun9-23.userapi.com/impg/5fP_HpIhQs02uKuV4Jv0HNtPvXvgu3-kXRl5RQ/JVjTfk_tv6o.jpg?size=607x1080&amp;quality=95&amp;sign=2e7ce0efb65be2f3ecbc68a4bb88f888&amp;type=album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20" t="17963" r="47117" b="54907"/>
          <a:stretch>
            <a:fillRect/>
          </a:stretch>
        </p:blipFill>
        <p:spPr bwMode="auto">
          <a:xfrm>
            <a:off x="825403" y="1891680"/>
            <a:ext cx="2626568" cy="3168352"/>
          </a:xfrm>
          <a:prstGeom prst="rect">
            <a:avLst/>
          </a:prstGeom>
          <a:noFill/>
          <a:ln>
            <a:solidFill>
              <a:srgbClr val="666633"/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3451652" y="908765"/>
            <a:ext cx="5069070" cy="4523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err="1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</a:rPr>
              <a:t>Курмаев</a:t>
            </a:r>
            <a:endParaRPr lang="ru-RU" sz="2400" b="1" dirty="0">
              <a:solidFill>
                <a:prstClr val="black"/>
              </a:solidFill>
              <a:latin typeface="Times New Roman" panose="02020603050405020304"/>
              <a:ea typeface="Times New Roman" panose="02020603050405020304"/>
            </a:endParaRPr>
          </a:p>
          <a:p>
            <a:pPr lvl="0" algn="ctr"/>
            <a:r>
              <a:rPr lang="ru-RU" sz="2400" b="1" dirty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</a:rPr>
              <a:t>Серафим Леонт</a:t>
            </a:r>
            <a:r>
              <a:rPr lang="" altLang="ru-RU" sz="2400" b="1" dirty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</a:rPr>
              <a:t>ий улы</a:t>
            </a:r>
            <a:endParaRPr lang="ru-RU" sz="2400" b="1" dirty="0">
              <a:solidFill>
                <a:prstClr val="black"/>
              </a:solidFill>
              <a:latin typeface="Times New Roman" panose="02020603050405020304"/>
              <a:ea typeface="Times New Roman" panose="02020603050405020304"/>
            </a:endParaRPr>
          </a:p>
          <a:p>
            <a:pPr lvl="0" indent="450215" algn="just"/>
            <a:r>
              <a:rPr lang="ru-RU" sz="1600" b="1" dirty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</a:rPr>
              <a:t>1923</a:t>
            </a:r>
            <a:r>
              <a:rPr lang="" altLang="ru-RU" sz="1600" b="1" dirty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</a:rPr>
              <a:t> нче елда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</a:rPr>
              <a:t> Мордов</a:t>
            </a:r>
            <a:r>
              <a:rPr lang="" altLang="ru-RU" sz="1600" b="1" dirty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</a:rPr>
              <a:t>иянең </a:t>
            </a:r>
            <a:r>
              <a:rPr lang="ru-RU" sz="1600" b="1" dirty="0" err="1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Корпеловка</a:t>
            </a:r>
            <a:r>
              <a:rPr lang="" altLang="ru-RU" sz="1600" b="1" dirty="0" err="1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 авылында туа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</a:rPr>
              <a:t>. 1942</a:t>
            </a:r>
            <a:r>
              <a:rPr lang="" altLang="ru-RU" sz="1600" b="1" dirty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</a:rPr>
              <a:t> нче елның мартында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</a:rPr>
              <a:t>Роженск</a:t>
            </a:r>
            <a:r>
              <a:rPr lang="" altLang="ru-RU" sz="1600" b="1" dirty="0" err="1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</a:rPr>
              <a:t> шәһәренә мобилиза</a:t>
            </a:r>
            <a:r>
              <a:rPr lang="ru-RU" altLang="" sz="1600" b="1" dirty="0" err="1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</a:rPr>
              <a:t>ц</a:t>
            </a:r>
            <a:r>
              <a:rPr lang="" altLang="" sz="1600" b="1" dirty="0" err="1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</a:rPr>
              <a:t>иянә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</a:rPr>
              <a:t>. Севастополь</a:t>
            </a:r>
            <a:r>
              <a:rPr lang="" sz="1600" b="1" dirty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</a:rPr>
              <a:t> астындагы аяусыз сугышта катнаша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</a:rPr>
              <a:t>. 1942</a:t>
            </a:r>
            <a:r>
              <a:rPr lang="" altLang="ru-RU" sz="1600" b="1" dirty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</a:rPr>
              <a:t> нче елның июн</a:t>
            </a:r>
            <a:r>
              <a:rPr lang="ru-RU" altLang="" sz="1600" b="1" dirty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</a:rPr>
              <a:t>ь ахырында яралана</a:t>
            </a:r>
            <a:r>
              <a:rPr lang="" altLang="ru-RU" sz="1600" b="1" dirty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" altLang="" sz="1600" b="1" dirty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</a:rPr>
              <a:t>һәм әсирлеккә алына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</a:rPr>
              <a:t>, 1944</a:t>
            </a:r>
            <a:r>
              <a:rPr lang="" altLang="ru-RU" sz="1600" b="1" dirty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</a:rPr>
              <a:t> нче елның апрелендә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</a:rPr>
              <a:t>  Сове</a:t>
            </a:r>
            <a:r>
              <a:rPr lang="" altLang="ru-RU" sz="1600" b="1" dirty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</a:rPr>
              <a:t>т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" altLang="ru-RU" sz="1600" b="1" dirty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</a:rPr>
              <a:t>гаскәрләре тарафыннан азат ителә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</a:rPr>
              <a:t>. 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Венгри</a:t>
            </a:r>
            <a:r>
              <a:rPr lang="" altLang="ru-RU" sz="1600" b="1" dirty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ядә взвод белән идарә итүне ала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, </a:t>
            </a:r>
            <a:r>
              <a:rPr lang="" altLang="ru-RU" sz="1600" b="1" dirty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ләкин 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1945</a:t>
            </a:r>
            <a:r>
              <a:rPr lang="" altLang="ru-RU" sz="1600" b="1" dirty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нче елның 4 нче гыйнварында аларның дивизияләре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" altLang="ru-RU" sz="1600" b="1" dirty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тоткынлыкта кала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, </a:t>
            </a:r>
            <a:r>
              <a:rPr lang="" altLang="ru-RU" sz="1600" b="1" dirty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ул яралана һәм хәрбидәшләре тарафыннан урманда калдырыла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.  </a:t>
            </a:r>
            <a:r>
              <a:rPr lang="" altLang="ru-RU" sz="1600" b="1" dirty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Әмма 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</a:rPr>
              <a:t> 1945</a:t>
            </a:r>
            <a:r>
              <a:rPr lang="" altLang="ru-RU" sz="1600" b="1" dirty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</a:rPr>
              <a:t> нче елның 6 нчы гыйнварында венгер гаскәрләре тарафыннан табыла һәм госпитал</a:t>
            </a:r>
            <a:r>
              <a:rPr lang="ru-RU" altLang="" sz="1600" b="1" dirty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</a:rPr>
              <a:t>ь</a:t>
            </a:r>
            <a:r>
              <a:rPr lang="" altLang="" sz="1600" b="1" dirty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</a:rPr>
              <a:t>гә, Марбург шәһәре лагеренә озатыла. </a:t>
            </a:r>
            <a:r>
              <a:rPr lang="" altLang="ru-RU" sz="1600" b="1" dirty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</a:rPr>
              <a:t>19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</a:rPr>
              <a:t>45</a:t>
            </a:r>
            <a:r>
              <a:rPr lang="" altLang="ru-RU" sz="1600" b="1" dirty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</a:rPr>
              <a:t> нче елның апрелендә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</a:rPr>
              <a:t>Курмаев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</a:rPr>
              <a:t> Серафим Леонт</a:t>
            </a:r>
            <a:r>
              <a:rPr lang="" altLang="ru-RU" sz="1600" b="1" dirty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</a:rPr>
              <a:t>ий улы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" altLang="ru-RU" sz="1600" b="1" dirty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</a:rPr>
              <a:t>азат ителә һәм 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Козельск</a:t>
            </a:r>
            <a:r>
              <a:rPr lang="" altLang="ru-RU" sz="1600" b="1" dirty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</a:rPr>
              <a:t> шәһәренә мобилиза</a:t>
            </a:r>
            <a:r>
              <a:rPr lang="ru-RU" altLang="" sz="1600" b="1" dirty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</a:rPr>
              <a:t>ц</a:t>
            </a:r>
            <a:r>
              <a:rPr lang="" altLang="ru-RU" sz="1600" b="1" dirty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</a:rPr>
              <a:t>и</a:t>
            </a:r>
            <a:r>
              <a:rPr lang="" altLang="" sz="1600" b="1" dirty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</a:rPr>
              <a:t>янә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/>
                <a:ea typeface="Times New Roman" panose="02020603050405020304"/>
              </a:rPr>
              <a:t>. </a:t>
            </a:r>
            <a:endParaRPr lang="ru-RU" sz="1600" b="1" dirty="0">
              <a:solidFill>
                <a:prstClr val="black"/>
              </a:solidFill>
              <a:latin typeface="Times New Roman" panose="02020603050405020304"/>
              <a:ea typeface="Times New Roman" panose="020206030504050203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Desktop\К;азаковские\!Казаковские\depositphotos_49570839-stock-photo-old-photo-frame-with-corner.jpg"/>
          <p:cNvPicPr>
            <a:picLocks noChangeAspect="1" noChangeArrowheads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731" y="0"/>
            <a:ext cx="915973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352" y="5445864"/>
            <a:ext cx="6913563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 descr="https://sun9-35.userapi.com/impg/Wzanpv6OAkrURgwUjMYUzBQUK2pIa-HKQr21AA/aXMmbDASnwc.jpg?size=607x1080&amp;quality=95&amp;sign=7d5f28bce9e9cd34e1be091a555b10d8&amp;type=album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6" t="11389" r="3752" b="21295"/>
          <a:stretch>
            <a:fillRect/>
          </a:stretch>
        </p:blipFill>
        <p:spPr bwMode="auto">
          <a:xfrm>
            <a:off x="933449" y="1774029"/>
            <a:ext cx="2609851" cy="3956273"/>
          </a:xfrm>
          <a:prstGeom prst="rect">
            <a:avLst/>
          </a:prstGeom>
          <a:noFill/>
          <a:ln>
            <a:solidFill>
              <a:srgbClr val="666633"/>
            </a:solidFill>
          </a:ln>
        </p:spPr>
      </p:pic>
      <p:pic>
        <p:nvPicPr>
          <p:cNvPr id="6" name="Рисунок 5" descr="https://sun9-23.userapi.com/impg/5fP_HpIhQs02uKuV4Jv0HNtPvXvgu3-kXRl5RQ/JVjTfk_tv6o.jpg?size=607x1080&amp;quality=95&amp;sign=2e7ce0efb65be2f3ecbc68a4bb88f888&amp;type=album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20" t="17963" r="47117" b="54907"/>
          <a:stretch>
            <a:fillRect/>
          </a:stretch>
        </p:blipFill>
        <p:spPr bwMode="auto">
          <a:xfrm>
            <a:off x="3923928" y="1052736"/>
            <a:ext cx="2202784" cy="2766070"/>
          </a:xfrm>
          <a:prstGeom prst="rect">
            <a:avLst/>
          </a:prstGeom>
          <a:noFill/>
          <a:ln>
            <a:solidFill>
              <a:srgbClr val="666633"/>
            </a:solidFill>
          </a:ln>
        </p:spPr>
      </p:pic>
      <p:pic>
        <p:nvPicPr>
          <p:cNvPr id="7" name="Рисунок 6" descr="https://sun9-23.userapi.com/impg/5fP_HpIhQs02uKuV4Jv0HNtPvXvgu3-kXRl5RQ/JVjTfk_tv6o.jpg?size=607x1080&amp;quality=95&amp;sign=2e7ce0efb65be2f3ecbc68a4bb88f888&amp;type=album"/>
          <p:cNvPicPr/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455" t="55463" r="18616" b="29074"/>
          <a:stretch>
            <a:fillRect/>
          </a:stretch>
        </p:blipFill>
        <p:spPr bwMode="auto">
          <a:xfrm>
            <a:off x="4355976" y="3997423"/>
            <a:ext cx="3037083" cy="1735833"/>
          </a:xfrm>
          <a:prstGeom prst="rect">
            <a:avLst/>
          </a:prstGeom>
          <a:noFill/>
          <a:ln>
            <a:solidFill>
              <a:srgbClr val="666633"/>
            </a:solidFill>
          </a:ln>
        </p:spPr>
      </p:pic>
      <p:pic>
        <p:nvPicPr>
          <p:cNvPr id="8" name="Рисунок 7" descr="https://sun9-23.userapi.com/impg/5fP_HpIhQs02uKuV4Jv0HNtPvXvgu3-kXRl5RQ/JVjTfk_tv6o.jpg?size=607x1080&amp;quality=95&amp;sign=2e7ce0efb65be2f3ecbc68a4bb88f888&amp;type=album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0" t="17269" r="4224" b="55325"/>
          <a:stretch>
            <a:fillRect/>
          </a:stretch>
        </p:blipFill>
        <p:spPr bwMode="auto">
          <a:xfrm>
            <a:off x="6300192" y="1052736"/>
            <a:ext cx="2000250" cy="2819401"/>
          </a:xfrm>
          <a:prstGeom prst="rect">
            <a:avLst/>
          </a:prstGeom>
          <a:noFill/>
          <a:ln>
            <a:solidFill>
              <a:srgbClr val="666633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933449" y="729570"/>
            <a:ext cx="2859732" cy="706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Курмаев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Серафим Леонт</a:t>
            </a:r>
            <a:r>
              <a:rPr lang="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ий улы</a:t>
            </a:r>
            <a:endParaRPr lang="" alt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3240</Words>
  <Application>WPS Presentation</Application>
  <PresentationFormat>Экран (4:3)</PresentationFormat>
  <Paragraphs>77</Paragraphs>
  <Slides>14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21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36" baseType="lpstr">
      <vt:lpstr>Arial</vt:lpstr>
      <vt:lpstr>SimSun</vt:lpstr>
      <vt:lpstr>Wingdings</vt:lpstr>
      <vt:lpstr>Times New Roman</vt:lpstr>
      <vt:lpstr>Times New Roman</vt:lpstr>
      <vt:lpstr>Calibri</vt:lpstr>
      <vt:lpstr>Microsoft YaHei</vt:lpstr>
      <vt:lpstr>Arial Unicode MS</vt:lpstr>
      <vt:lpstr>Calibri</vt:lpstr>
      <vt:lpstr>Arial Black</vt:lpstr>
      <vt:lpstr>Bahnschrift Light Condensed</vt:lpstr>
      <vt:lpstr>Century Gothic</vt:lpstr>
      <vt:lpstr>Corbel</vt:lpstr>
      <vt:lpstr>Franklin Gothic Demi</vt:lpstr>
      <vt:lpstr>Viner Hand ITC</vt:lpstr>
      <vt:lpstr>Tw Cen MT Condensed Extra Bold</vt:lpstr>
      <vt:lpstr>Tempus Sans ITC</vt:lpstr>
      <vt:lpstr>Tw Cen MT</vt:lpstr>
      <vt:lpstr>SimSun-ExtB</vt:lpstr>
      <vt:lpstr>Symbol</vt:lpstr>
      <vt:lpstr>Tw Cen MT Condensed</vt:lpstr>
      <vt:lpstr>Тема Office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47</cp:revision>
  <cp:lastPrinted>2022-03-17T13:21:00Z</cp:lastPrinted>
  <dcterms:created xsi:type="dcterms:W3CDTF">2022-03-11T07:16:00Z</dcterms:created>
  <dcterms:modified xsi:type="dcterms:W3CDTF">2022-04-01T07:52:19Z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BAE8D8DA45D24AFBA14CD00A3C8CE187</vt:lpwstr>
  </property>
  <property fmtid="{D5CDD505-2E9C-101B-9397-08002B2CF9AE}" pid="3" name="KSOProductBuildVer">
    <vt:lpwstr>1049-11.2.0.11029</vt:lpwstr>
  </property>
</Properties>
</file>